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9" r:id="rId4"/>
    <p:sldId id="295" r:id="rId5"/>
    <p:sldId id="294" r:id="rId6"/>
    <p:sldId id="269" r:id="rId7"/>
    <p:sldId id="285" r:id="rId8"/>
    <p:sldId id="275" r:id="rId9"/>
    <p:sldId id="276" r:id="rId10"/>
    <p:sldId id="274" r:id="rId11"/>
    <p:sldId id="298" r:id="rId12"/>
    <p:sldId id="302" r:id="rId13"/>
    <p:sldId id="281" r:id="rId14"/>
    <p:sldId id="300" r:id="rId15"/>
    <p:sldId id="283" r:id="rId16"/>
    <p:sldId id="286" r:id="rId17"/>
    <p:sldId id="288" r:id="rId18"/>
    <p:sldId id="290" r:id="rId19"/>
    <p:sldId id="293" r:id="rId20"/>
    <p:sldId id="30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36" autoAdjust="0"/>
    <p:restoredTop sz="94595" autoAdjust="0"/>
  </p:normalViewPr>
  <p:slideViewPr>
    <p:cSldViewPr>
      <p:cViewPr varScale="1">
        <p:scale>
          <a:sx n="103" d="100"/>
          <a:sy n="103" d="100"/>
        </p:scale>
        <p:origin x="222" y="10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dirty="0"/>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dirty="0"/>
          </a:p>
        </p:txBody>
      </p:sp>
      <p:sp>
        <p:nvSpPr>
          <p:cNvPr id="8" name="Content Placeholder 7"/>
          <p:cNvSpPr>
            <a:spLocks noGrp="1"/>
          </p:cNvSpPr>
          <p:nvPr>
            <p:ph sz="quarter" idx="13"/>
          </p:nvPr>
        </p:nvSpPr>
        <p:spPr>
          <a:xfrm>
            <a:off x="609600" y="1600200"/>
            <a:ext cx="79248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en-US" smtClean="0"/>
              <a:t>Click to edit Master title style</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5" name="Date Placeholder 4"/>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9FF3F78-E5D9-4483-B090-677FBA5F4D92}" type="datetimeFigureOut">
              <a:rPr lang="en-US" smtClean="0"/>
              <a:pPr/>
              <a:t>3/16/2015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8AA42DD-906C-4AFF-B683-CBD18D5714C2}"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3"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fld id="{59FF3F78-E5D9-4483-B090-677FBA5F4D92}" type="datetimeFigureOut">
              <a:rPr lang="en-US" smtClean="0"/>
              <a:pPr/>
              <a:t>3/16/2015</a:t>
            </a:fld>
            <a:endParaRPr lang="en-US" dirty="0"/>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en-US" dirty="0"/>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18AA42DD-906C-4AFF-B683-CBD18D5714C2}"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www.google.com/url?q=http://thetruthnews.info/wordpress/?tag%3Dthe-isolationism-of-the-united-states-of-america&amp;sa=U&amp;ei=9ckZU_7nNIfqkQfhgYHoCA&amp;ved=0CDgQ9QEwBQ&amp;usg=AFQjCNF7Xb2UlXV1pPeWN6ufYKtb6aGvcQ" TargetMode="Externa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 Id="rId4" Type="http://schemas.microsoft.com/office/2007/relationships/hdphoto" Target="../media/hdphoto1.wdp"/></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a:bodyPr>
          <a:lstStyle/>
          <a:p>
            <a:r>
              <a:rPr lang="en-US" sz="2400" dirty="0" smtClean="0">
                <a:solidFill>
                  <a:schemeClr val="tx2">
                    <a:lumMod val="60000"/>
                    <a:lumOff val="40000"/>
                  </a:schemeClr>
                </a:solidFill>
                <a:latin typeface="Angsana New" pitchFamily="18" charset="-34"/>
                <a:cs typeface="Angsana New" pitchFamily="18" charset="-34"/>
              </a:rPr>
              <a:t>Aggression </a:t>
            </a:r>
            <a:r>
              <a:rPr lang="en-US" sz="2400" dirty="0">
                <a:solidFill>
                  <a:schemeClr val="tx2">
                    <a:lumMod val="60000"/>
                    <a:lumOff val="40000"/>
                  </a:schemeClr>
                </a:solidFill>
                <a:latin typeface="Angsana New" pitchFamily="18" charset="-34"/>
                <a:cs typeface="Angsana New" pitchFamily="18" charset="-34"/>
              </a:rPr>
              <a:t>Leads to War: The Onset of World War II in Europe</a:t>
            </a:r>
          </a:p>
        </p:txBody>
      </p:sp>
      <p:sp>
        <p:nvSpPr>
          <p:cNvPr id="2" name="Title 1"/>
          <p:cNvSpPr>
            <a:spLocks noGrp="1"/>
          </p:cNvSpPr>
          <p:nvPr>
            <p:ph type="ctrTitle"/>
          </p:nvPr>
        </p:nvSpPr>
        <p:spPr/>
        <p:txBody>
          <a:bodyPr/>
          <a:lstStyle/>
          <a:p>
            <a:r>
              <a:rPr lang="en-US" dirty="0">
                <a:solidFill>
                  <a:schemeClr val="tx2">
                    <a:lumMod val="60000"/>
                    <a:lumOff val="40000"/>
                  </a:schemeClr>
                </a:solidFill>
                <a:latin typeface="Angsana New" pitchFamily="18" charset="-34"/>
                <a:cs typeface="Angsana New" pitchFamily="18" charset="-34"/>
              </a:rPr>
              <a:t>Long term and immediate causes of World War II. </a:t>
            </a:r>
          </a:p>
        </p:txBody>
      </p:sp>
    </p:spTree>
    <p:extLst>
      <p:ext uri="{BB962C8B-B14F-4D97-AF65-F5344CB8AC3E}">
        <p14:creationId xmlns:p14="http://schemas.microsoft.com/office/powerpoint/2010/main" val="25971271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4603010" y="2133600"/>
            <a:ext cx="3855189" cy="3315462"/>
          </a:xfrm>
        </p:spPr>
      </p:pic>
      <p:sp>
        <p:nvSpPr>
          <p:cNvPr id="4" name="Title 3"/>
          <p:cNvSpPr>
            <a:spLocks noGrp="1"/>
          </p:cNvSpPr>
          <p:nvPr>
            <p:ph type="title"/>
          </p:nvPr>
        </p:nvSpPr>
        <p:spPr>
          <a:xfrm>
            <a:off x="609600" y="1295400"/>
            <a:ext cx="2971800" cy="1097280"/>
          </a:xfrm>
        </p:spPr>
        <p:txBody>
          <a:bodyPr/>
          <a:lstStyle/>
          <a:p>
            <a:r>
              <a:rPr lang="en-US" sz="2800" dirty="0" smtClean="0">
                <a:solidFill>
                  <a:schemeClr val="tx2">
                    <a:lumMod val="60000"/>
                    <a:lumOff val="40000"/>
                  </a:schemeClr>
                </a:solidFill>
                <a:latin typeface="Angsana New" pitchFamily="18" charset="-34"/>
                <a:cs typeface="Angsana New" pitchFamily="18" charset="-34"/>
              </a:rPr>
              <a:t>THE RESPONSE OF EUROPE &amp; THE U.S.A.</a:t>
            </a:r>
            <a:endParaRPr lang="en-US" sz="2800" dirty="0">
              <a:solidFill>
                <a:schemeClr val="tx2">
                  <a:lumMod val="60000"/>
                  <a:lumOff val="40000"/>
                </a:schemeClr>
              </a:solidFill>
              <a:latin typeface="Angsana New" pitchFamily="18" charset="-34"/>
              <a:cs typeface="Angsana New" pitchFamily="18" charset="-34"/>
            </a:endParaRPr>
          </a:p>
        </p:txBody>
      </p:sp>
      <p:sp>
        <p:nvSpPr>
          <p:cNvPr id="6" name="Text Placeholder 5"/>
          <p:cNvSpPr>
            <a:spLocks noGrp="1"/>
          </p:cNvSpPr>
          <p:nvPr>
            <p:ph type="body" sz="half" idx="2"/>
          </p:nvPr>
        </p:nvSpPr>
        <p:spPr>
          <a:xfrm>
            <a:off x="612648" y="2362201"/>
            <a:ext cx="3578352" cy="3352800"/>
          </a:xfrm>
        </p:spPr>
        <p:txBody>
          <a:bodyPr>
            <a:normAutofit fontScale="85000" lnSpcReduction="10000"/>
          </a:bodyPr>
          <a:lstStyle/>
          <a:p>
            <a:r>
              <a:rPr lang="en-US" sz="2000" spc="50" dirty="0">
                <a:solidFill>
                  <a:schemeClr val="tx2">
                    <a:lumMod val="60000"/>
                    <a:lumOff val="40000"/>
                  </a:schemeClr>
                </a:solidFill>
                <a:latin typeface="Arial" pitchFamily="34" charset="0"/>
                <a:ea typeface="+mj-ea"/>
                <a:cs typeface="Arial" pitchFamily="34" charset="0"/>
              </a:rPr>
              <a:t>Meanwhile, </a:t>
            </a:r>
            <a:r>
              <a:rPr lang="en-US" sz="2000" spc="50" dirty="0" smtClean="0">
                <a:solidFill>
                  <a:schemeClr val="tx2">
                    <a:lumMod val="60000"/>
                    <a:lumOff val="40000"/>
                  </a:schemeClr>
                </a:solidFill>
                <a:latin typeface="Arial" pitchFamily="34" charset="0"/>
                <a:ea typeface="+mj-ea"/>
                <a:cs typeface="Arial" pitchFamily="34" charset="0"/>
              </a:rPr>
              <a:t>the reaction of the </a:t>
            </a:r>
            <a:r>
              <a:rPr lang="en-US" sz="2000" spc="50" dirty="0">
                <a:solidFill>
                  <a:schemeClr val="tx2">
                    <a:lumMod val="60000"/>
                    <a:lumOff val="40000"/>
                  </a:schemeClr>
                </a:solidFill>
                <a:latin typeface="Arial" pitchFamily="34" charset="0"/>
                <a:ea typeface="+mj-ea"/>
                <a:cs typeface="Arial" pitchFamily="34" charset="0"/>
              </a:rPr>
              <a:t>toothless League of </a:t>
            </a:r>
            <a:r>
              <a:rPr lang="en-US" sz="2000" spc="50" dirty="0" smtClean="0">
                <a:solidFill>
                  <a:schemeClr val="tx2">
                    <a:lumMod val="60000"/>
                    <a:lumOff val="40000"/>
                  </a:schemeClr>
                </a:solidFill>
                <a:latin typeface="Arial" pitchFamily="34" charset="0"/>
                <a:ea typeface="+mj-ea"/>
                <a:cs typeface="Arial" pitchFamily="34" charset="0"/>
              </a:rPr>
              <a:t>Nations – and </a:t>
            </a:r>
            <a:r>
              <a:rPr lang="en-US" sz="2000" spc="50" dirty="0">
                <a:solidFill>
                  <a:schemeClr val="tx2">
                    <a:lumMod val="60000"/>
                    <a:lumOff val="40000"/>
                  </a:schemeClr>
                </a:solidFill>
                <a:latin typeface="Arial" pitchFamily="34" charset="0"/>
                <a:ea typeface="+mj-ea"/>
                <a:cs typeface="Arial" pitchFamily="34" charset="0"/>
              </a:rPr>
              <a:t>major powers like </a:t>
            </a:r>
            <a:r>
              <a:rPr lang="en-US" sz="2000" spc="50" dirty="0" smtClean="0">
                <a:solidFill>
                  <a:schemeClr val="tx2">
                    <a:lumMod val="60000"/>
                    <a:lumOff val="40000"/>
                  </a:schemeClr>
                </a:solidFill>
                <a:latin typeface="Arial" pitchFamily="34" charset="0"/>
                <a:ea typeface="+mj-ea"/>
                <a:cs typeface="Arial" pitchFamily="34" charset="0"/>
              </a:rPr>
              <a:t>France, England, and the United States – was barely even discernable.  Hitler was allowed to take over these regions without so much as a reprimand.  The League of Nations condemned the aggressor nations (FDR called them “bandit nations”) but did nothing to stop them</a:t>
            </a:r>
            <a:r>
              <a:rPr lang="en-US" sz="2000" spc="50" dirty="0">
                <a:solidFill>
                  <a:schemeClr val="tx2">
                    <a:lumMod val="60000"/>
                    <a:lumOff val="40000"/>
                  </a:schemeClr>
                </a:solidFill>
                <a:latin typeface="Arial" pitchFamily="34" charset="0"/>
                <a:ea typeface="+mj-ea"/>
                <a:cs typeface="Arial" pitchFamily="34" charset="0"/>
              </a:rPr>
              <a:t> </a:t>
            </a:r>
            <a:r>
              <a:rPr lang="en-US" sz="2000" spc="50" dirty="0" smtClean="0">
                <a:solidFill>
                  <a:schemeClr val="tx2">
                    <a:lumMod val="60000"/>
                    <a:lumOff val="40000"/>
                  </a:schemeClr>
                </a:solidFill>
                <a:latin typeface="Arial" pitchFamily="34" charset="0"/>
                <a:ea typeface="+mj-ea"/>
                <a:cs typeface="Arial" pitchFamily="34" charset="0"/>
              </a:rPr>
              <a:t>or to punish the transgressors.</a:t>
            </a:r>
            <a:endParaRPr lang="en-US" sz="2000" dirty="0">
              <a:solidFill>
                <a:schemeClr val="tx2">
                  <a:lumMod val="60000"/>
                  <a:lumOff val="40000"/>
                </a:schemeClr>
              </a:solidFill>
              <a:latin typeface="Arial" pitchFamily="34" charset="0"/>
              <a:cs typeface="Arial" pitchFamily="34" charset="0"/>
            </a:endParaRPr>
          </a:p>
        </p:txBody>
      </p:sp>
    </p:spTree>
    <p:extLst>
      <p:ext uri="{BB962C8B-B14F-4D97-AF65-F5344CB8AC3E}">
        <p14:creationId xmlns:p14="http://schemas.microsoft.com/office/powerpoint/2010/main" val="376119390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bg2">
                    <a:lumMod val="75000"/>
                  </a:schemeClr>
                </a:solidFill>
              </a:rPr>
              <a:t>The Lend Lease Act</a:t>
            </a:r>
            <a:r>
              <a:rPr lang="en-US" dirty="0" smtClean="0">
                <a:solidFill>
                  <a:schemeClr val="bg2">
                    <a:lumMod val="75000"/>
                  </a:schemeClr>
                </a:solidFill>
              </a:rPr>
              <a:t>	</a:t>
            </a:r>
            <a:endParaRPr lang="en-US" dirty="0">
              <a:solidFill>
                <a:schemeClr val="bg2">
                  <a:lumMod val="75000"/>
                </a:schemeClr>
              </a:solidFill>
            </a:endParaRPr>
          </a:p>
        </p:txBody>
      </p:sp>
      <p:pic>
        <p:nvPicPr>
          <p:cNvPr id="5" name="Content Placeholder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3962400" y="1752600"/>
            <a:ext cx="4558591" cy="3406775"/>
          </a:xfrm>
          <a:prstGeom prst="rect">
            <a:avLst/>
          </a:prstGeom>
        </p:spPr>
      </p:pic>
      <p:sp>
        <p:nvSpPr>
          <p:cNvPr id="4" name="Text Placeholder 3"/>
          <p:cNvSpPr>
            <a:spLocks noGrp="1"/>
          </p:cNvSpPr>
          <p:nvPr>
            <p:ph type="body" sz="half" idx="2"/>
          </p:nvPr>
        </p:nvSpPr>
        <p:spPr>
          <a:xfrm>
            <a:off x="533400" y="990600"/>
            <a:ext cx="2286000" cy="4876800"/>
          </a:xfrm>
        </p:spPr>
        <p:txBody>
          <a:bodyPr>
            <a:noAutofit/>
          </a:bodyPr>
          <a:lstStyle/>
          <a:p>
            <a:r>
              <a:rPr lang="en-US" sz="1600" dirty="0" smtClean="0"/>
              <a:t>Due to the Neutrality Acts passed by Congress starting in 1935, the United States was not allowed to provide weapons to one side or the other in the European conflict.  Later, we adopted a cash and carry policy, forcing the English to pay for their goods before delivery.  But by 1940, the United States realized which side we must support in the conflict.  Congress passed the Lend-Lease Act  in 1940 to supply England, China, and the Soviet Union with immediate military aid. </a:t>
            </a:r>
            <a:endParaRPr lang="en-US" sz="1600" dirty="0"/>
          </a:p>
        </p:txBody>
      </p:sp>
      <p:sp>
        <p:nvSpPr>
          <p:cNvPr id="6" name="TextBox 5"/>
          <p:cNvSpPr txBox="1"/>
          <p:nvPr/>
        </p:nvSpPr>
        <p:spPr>
          <a:xfrm>
            <a:off x="3886200" y="228600"/>
            <a:ext cx="2971800" cy="400110"/>
          </a:xfrm>
          <a:prstGeom prst="rect">
            <a:avLst/>
          </a:prstGeom>
          <a:noFill/>
        </p:spPr>
        <p:txBody>
          <a:bodyPr wrap="square" rtlCol="0">
            <a:spAutoFit/>
          </a:bodyPr>
          <a:lstStyle/>
          <a:p>
            <a:r>
              <a:rPr lang="en-US" sz="2000" b="1" dirty="0" smtClean="0"/>
              <a:t>Neutrality Act</a:t>
            </a:r>
            <a:endParaRPr lang="en-US" sz="2000" b="1" dirty="0"/>
          </a:p>
        </p:txBody>
      </p:sp>
    </p:spTree>
    <p:extLst>
      <p:ext uri="{BB962C8B-B14F-4D97-AF65-F5344CB8AC3E}">
        <p14:creationId xmlns:p14="http://schemas.microsoft.com/office/powerpoint/2010/main" val="56143653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6000" dirty="0" smtClean="0">
                <a:solidFill>
                  <a:srgbClr val="FF0000"/>
                </a:solidFill>
              </a:rPr>
              <a:t>Isolationism</a:t>
            </a:r>
            <a:endParaRPr lang="en-US" sz="6000" dirty="0">
              <a:solidFill>
                <a:srgbClr val="FF0000"/>
              </a:solidFill>
            </a:endParaRPr>
          </a:p>
        </p:txBody>
      </p:sp>
      <p:sp>
        <p:nvSpPr>
          <p:cNvPr id="2" name="Content Placeholder 1"/>
          <p:cNvSpPr>
            <a:spLocks noGrp="1"/>
          </p:cNvSpPr>
          <p:nvPr>
            <p:ph sz="half" idx="4294967295"/>
          </p:nvPr>
        </p:nvSpPr>
        <p:spPr>
          <a:xfrm>
            <a:off x="495300" y="1524000"/>
            <a:ext cx="4038600" cy="4623816"/>
          </a:xfrm>
          <a:prstGeom prst="rect">
            <a:avLst/>
          </a:prstGeom>
        </p:spPr>
        <p:txBody>
          <a:bodyPr/>
          <a:lstStyle/>
          <a:p>
            <a:r>
              <a:rPr lang="en-US" sz="2800" dirty="0" smtClean="0"/>
              <a:t>Avoiding involvement in other countries’ affairs.  </a:t>
            </a:r>
          </a:p>
          <a:p>
            <a:endParaRPr lang="en-US" sz="2800" dirty="0"/>
          </a:p>
          <a:p>
            <a:r>
              <a:rPr lang="en-US" sz="2800" dirty="0"/>
              <a:t>Isolationist sentiment surged during the 1930s.  Disillusionment over World War I fed opposition to foreign entanglements.</a:t>
            </a:r>
          </a:p>
          <a:p>
            <a:endParaRPr lang="en-US" dirty="0"/>
          </a:p>
        </p:txBody>
      </p:sp>
      <p:pic>
        <p:nvPicPr>
          <p:cNvPr id="7" name="Content Placeholder 6" descr="http://t0.gstatic.com/images?q=tbn:ANd9GcQXHUjYbqOw_yVbbvRUyaHcUm-BUyNJwXsC3yrQLW9vAx4wb82PNzsS2w">
            <a:hlinkClick r:id="rId2"/>
          </p:cNvPr>
          <p:cNvPicPr>
            <a:picLocks noGrp="1"/>
          </p:cNvPicPr>
          <p:nvPr>
            <p:ph sz="half" idx="4294967295"/>
          </p:nvPr>
        </p:nvPicPr>
        <p:blipFill>
          <a:blip r:embed="rId3">
            <a:extLst>
              <a:ext uri="{28A0092B-C50C-407E-A947-70E740481C1C}">
                <a14:useLocalDpi xmlns:a14="http://schemas.microsoft.com/office/drawing/2010/main" val="0"/>
              </a:ext>
            </a:extLst>
          </a:blip>
          <a:srcRect/>
          <a:stretch>
            <a:fillRect/>
          </a:stretch>
        </p:blipFill>
        <p:spPr bwMode="auto">
          <a:xfrm>
            <a:off x="5257800" y="2209800"/>
            <a:ext cx="2895599" cy="3733800"/>
          </a:xfrm>
          <a:prstGeom prst="rect">
            <a:avLst/>
          </a:prstGeom>
          <a:noFill/>
          <a:ln>
            <a:noFill/>
          </a:ln>
        </p:spPr>
      </p:pic>
      <p:sp>
        <p:nvSpPr>
          <p:cNvPr id="6" name="TextBox 5"/>
          <p:cNvSpPr txBox="1"/>
          <p:nvPr/>
        </p:nvSpPr>
        <p:spPr>
          <a:xfrm>
            <a:off x="2514600" y="685800"/>
            <a:ext cx="5029200" cy="369332"/>
          </a:xfrm>
          <a:prstGeom prst="rect">
            <a:avLst/>
          </a:prstGeom>
          <a:noFill/>
        </p:spPr>
        <p:txBody>
          <a:bodyPr wrap="square" rtlCol="0">
            <a:spAutoFit/>
          </a:bodyPr>
          <a:lstStyle/>
          <a:p>
            <a:endParaRPr lang="en-US" dirty="0"/>
          </a:p>
        </p:txBody>
      </p:sp>
    </p:spTree>
    <p:extLst>
      <p:ext uri="{BB962C8B-B14F-4D97-AF65-F5344CB8AC3E}">
        <p14:creationId xmlns:p14="http://schemas.microsoft.com/office/powerpoint/2010/main" val="144357476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p:cNvSpPr>
            <a:spLocks noGrp="1"/>
          </p:cNvSpPr>
          <p:nvPr>
            <p:ph sz="quarter" idx="13"/>
          </p:nvPr>
        </p:nvSpPr>
        <p:spPr/>
        <p:txBody>
          <a:bodyPr>
            <a:normAutofit/>
          </a:bodyPr>
          <a:lstStyle/>
          <a:p>
            <a:pPr>
              <a:buNone/>
            </a:pPr>
            <a:r>
              <a:rPr lang="en-US" dirty="0" smtClean="0"/>
              <a:t>	</a:t>
            </a:r>
            <a:r>
              <a:rPr lang="en-US" sz="2400" dirty="0" smtClean="0">
                <a:latin typeface="Angsana New" pitchFamily="18" charset="-34"/>
                <a:cs typeface="Angsana New" pitchFamily="18" charset="-34"/>
              </a:rPr>
              <a:t>The German invasion of Poland from the West coincided with a Soviet Invasion from the East – and as a result, Polish resistance was rapidly crushed.  The nation would be devastated by the war, with both German and Soviet Armies occupying the land and violating the liberties of its people. Poland would not experience true independence again until the late 1980s. </a:t>
            </a:r>
            <a:endParaRPr lang="en-US" sz="2400" dirty="0">
              <a:latin typeface="Angsana New" pitchFamily="18" charset="-34"/>
              <a:cs typeface="Angsana New" pitchFamily="18" charset="-34"/>
            </a:endParaRPr>
          </a:p>
        </p:txBody>
      </p:sp>
      <p:pic>
        <p:nvPicPr>
          <p:cNvPr id="9" name="Content Placeholder 8" descr="Non Aggression Invasion of Poland.jpg"/>
          <p:cNvPicPr>
            <a:picLocks noGrp="1" noChangeAspect="1"/>
          </p:cNvPicPr>
          <p:nvPr>
            <p:ph sz="quarter" idx="14"/>
          </p:nvPr>
        </p:nvPicPr>
        <p:blipFill>
          <a:blip r:embed="rId2" cstate="print"/>
          <a:stretch>
            <a:fillRect/>
          </a:stretch>
        </p:blipFill>
        <p:spPr>
          <a:xfrm>
            <a:off x="4648200" y="1371600"/>
            <a:ext cx="3052624" cy="4440614"/>
          </a:xfrm>
        </p:spPr>
      </p:pic>
      <p:sp>
        <p:nvSpPr>
          <p:cNvPr id="5" name="Title 4"/>
          <p:cNvSpPr>
            <a:spLocks noGrp="1"/>
          </p:cNvSpPr>
          <p:nvPr>
            <p:ph type="title"/>
          </p:nvPr>
        </p:nvSpPr>
        <p:spPr/>
        <p:txBody>
          <a:bodyPr/>
          <a:lstStyle/>
          <a:p>
            <a:pPr algn="ctr"/>
            <a:r>
              <a:rPr lang="en-US" sz="3600" dirty="0" smtClean="0">
                <a:solidFill>
                  <a:schemeClr val="tx2">
                    <a:lumMod val="60000"/>
                    <a:lumOff val="40000"/>
                  </a:schemeClr>
                </a:solidFill>
                <a:latin typeface="Angsana New" pitchFamily="18" charset="-34"/>
                <a:cs typeface="Angsana New" pitchFamily="18" charset="-34"/>
              </a:rPr>
              <a:t>September 1, 1939 - Germany invades Poland</a:t>
            </a:r>
            <a:endParaRPr lang="en-US" sz="3600"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0" y="420666"/>
            <a:ext cx="6324600" cy="1097280"/>
          </a:xfrm>
        </p:spPr>
        <p:txBody>
          <a:bodyPr/>
          <a:lstStyle/>
          <a:p>
            <a:pPr algn="ctr"/>
            <a:r>
              <a:rPr lang="en-US" sz="4800" b="1" dirty="0" smtClean="0">
                <a:solidFill>
                  <a:srgbClr val="FF0000"/>
                </a:solidFill>
              </a:rPr>
              <a:t>The Lend Lease Act</a:t>
            </a:r>
            <a:r>
              <a:rPr lang="en-US" sz="3200" dirty="0" smtClean="0">
                <a:solidFill>
                  <a:srgbClr val="FF0000"/>
                </a:solidFill>
              </a:rPr>
              <a:t>	</a:t>
            </a:r>
            <a:endParaRPr lang="en-US" sz="3200" dirty="0">
              <a:solidFill>
                <a:srgbClr val="FF0000"/>
              </a:solidFill>
            </a:endParaRPr>
          </a:p>
        </p:txBody>
      </p:sp>
      <p:pic>
        <p:nvPicPr>
          <p:cNvPr id="5" name="Content Placeholder 4"/>
          <p:cNvPicPr>
            <a:picLocks noGrp="1" noChangeAspect="1"/>
          </p:cNvPicPr>
          <p:nvPr>
            <p:ph idx="4294967295"/>
          </p:nvPr>
        </p:nvPicPr>
        <p:blipFill>
          <a:blip r:embed="rId2">
            <a:extLst>
              <a:ext uri="{28A0092B-C50C-407E-A947-70E740481C1C}">
                <a14:useLocalDpi xmlns:a14="http://schemas.microsoft.com/office/drawing/2010/main" val="0"/>
              </a:ext>
            </a:extLst>
          </a:blip>
          <a:stretch>
            <a:fillRect/>
          </a:stretch>
        </p:blipFill>
        <p:spPr>
          <a:xfrm>
            <a:off x="4114800" y="2209800"/>
            <a:ext cx="4310218" cy="3581400"/>
          </a:xfrm>
          <a:prstGeom prst="rect">
            <a:avLst/>
          </a:prstGeom>
        </p:spPr>
      </p:pic>
      <p:sp>
        <p:nvSpPr>
          <p:cNvPr id="4" name="Text Placeholder 3"/>
          <p:cNvSpPr>
            <a:spLocks noGrp="1"/>
          </p:cNvSpPr>
          <p:nvPr>
            <p:ph type="body" sz="half" idx="2"/>
          </p:nvPr>
        </p:nvSpPr>
        <p:spPr>
          <a:xfrm>
            <a:off x="609600" y="1447800"/>
            <a:ext cx="2971800" cy="4724400"/>
          </a:xfrm>
        </p:spPr>
        <p:txBody>
          <a:bodyPr>
            <a:noAutofit/>
          </a:bodyPr>
          <a:lstStyle/>
          <a:p>
            <a:r>
              <a:rPr lang="en-US" sz="1800" dirty="0" smtClean="0"/>
              <a:t>Due to the Neutrality Acts passed by Congress starting in 1935, the United States was not allowed to provide weapons to one side or the other in the European conflict.  Later, we adopted a cash and carry policy, forcing the English to pay for their goods before delivery.  But by 1940, the United States realized which side we must support in the conflict.  Congress passed the Lend-Lease Act  in 1940 to supply England, China, and the Soviet Union with immediate military aid. </a:t>
            </a:r>
            <a:endParaRPr lang="en-US" sz="1800" dirty="0"/>
          </a:p>
        </p:txBody>
      </p:sp>
    </p:spTree>
    <p:extLst>
      <p:ext uri="{BB962C8B-B14F-4D97-AF65-F5344CB8AC3E}">
        <p14:creationId xmlns:p14="http://schemas.microsoft.com/office/powerpoint/2010/main" val="35309894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Non Aggression Pact Political Cartoon.gif"/>
          <p:cNvPicPr>
            <a:picLocks noGrp="1" noChangeAspect="1"/>
          </p:cNvPicPr>
          <p:nvPr>
            <p:ph sz="quarter" idx="13"/>
          </p:nvPr>
        </p:nvPicPr>
        <p:blipFill>
          <a:blip r:embed="rId2" cstate="print"/>
          <a:stretch>
            <a:fillRect/>
          </a:stretch>
        </p:blipFill>
        <p:spPr>
          <a:xfrm>
            <a:off x="3581400" y="1143000"/>
            <a:ext cx="5237378" cy="4038600"/>
          </a:xfrm>
        </p:spPr>
      </p:pic>
      <p:sp>
        <p:nvSpPr>
          <p:cNvPr id="3" name="Title 2"/>
          <p:cNvSpPr>
            <a:spLocks noGrp="1"/>
          </p:cNvSpPr>
          <p:nvPr>
            <p:ph type="title"/>
          </p:nvPr>
        </p:nvSpPr>
        <p:spPr>
          <a:xfrm>
            <a:off x="533400" y="381000"/>
            <a:ext cx="2971800" cy="1097280"/>
          </a:xfrm>
        </p:spPr>
        <p:txBody>
          <a:bodyPr/>
          <a:lstStyle/>
          <a:p>
            <a:r>
              <a:rPr lang="en-US" sz="2400" dirty="0" smtClean="0">
                <a:solidFill>
                  <a:schemeClr val="tx2">
                    <a:lumMod val="60000"/>
                    <a:lumOff val="40000"/>
                  </a:schemeClr>
                </a:solidFill>
                <a:latin typeface="Angsana New" pitchFamily="18" charset="-34"/>
                <a:cs typeface="Angsana New" pitchFamily="18" charset="-34"/>
              </a:rPr>
              <a:t>ENGLAND AND FRANCE DECLARE WAR</a:t>
            </a:r>
            <a:endParaRPr lang="en-US" sz="2400" dirty="0">
              <a:solidFill>
                <a:schemeClr val="tx2">
                  <a:lumMod val="60000"/>
                  <a:lumOff val="40000"/>
                </a:schemeClr>
              </a:solidFill>
              <a:latin typeface="Angsana New" pitchFamily="18" charset="-34"/>
              <a:cs typeface="Angsana New" pitchFamily="18" charset="-34"/>
            </a:endParaRPr>
          </a:p>
        </p:txBody>
      </p:sp>
      <p:sp>
        <p:nvSpPr>
          <p:cNvPr id="4" name="Text Placeholder 3"/>
          <p:cNvSpPr>
            <a:spLocks noGrp="1"/>
          </p:cNvSpPr>
          <p:nvPr>
            <p:ph type="body" sz="half" idx="2"/>
          </p:nvPr>
        </p:nvSpPr>
        <p:spPr>
          <a:xfrm>
            <a:off x="457200" y="1676400"/>
            <a:ext cx="2971800" cy="3167109"/>
          </a:xfrm>
        </p:spPr>
        <p:txBody>
          <a:bodyPr>
            <a:noAutofit/>
          </a:bodyPr>
          <a:lstStyle/>
          <a:p>
            <a:r>
              <a:rPr lang="en-US" sz="2400" dirty="0" smtClean="0">
                <a:latin typeface="Angsana New" pitchFamily="18" charset="-34"/>
                <a:cs typeface="Angsana New" pitchFamily="18" charset="-34"/>
              </a:rPr>
              <a:t>Horrified by the brutal repression of the Polish people, England and France both declared war on Germany.  Yet, both nations refused to declare war on the equally aggressive Soviet Union.  They correctly predicted that the Soviet Union would be betrayed by Hitler – and knew they would likely need another ally, no matter their ilk.    </a:t>
            </a:r>
            <a:endParaRPr lang="en-US" sz="24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England and France at war</a:t>
            </a:r>
            <a:endParaRPr lang="en-US" sz="4000" dirty="0">
              <a:solidFill>
                <a:schemeClr val="tx2">
                  <a:lumMod val="60000"/>
                  <a:lumOff val="40000"/>
                </a:schemeClr>
              </a:solidFill>
              <a:latin typeface="Angsana New" pitchFamily="18" charset="-34"/>
              <a:cs typeface="Angsana New" pitchFamily="18" charset="-34"/>
            </a:endParaRPr>
          </a:p>
        </p:txBody>
      </p:sp>
      <p:sp>
        <p:nvSpPr>
          <p:cNvPr id="6" name="Content Placeholder 5"/>
          <p:cNvSpPr>
            <a:spLocks noGrp="1"/>
          </p:cNvSpPr>
          <p:nvPr>
            <p:ph sz="quarter" idx="13"/>
          </p:nvPr>
        </p:nvSpPr>
        <p:spPr/>
        <p:txBody>
          <a:bodyPr>
            <a:normAutofit/>
          </a:bodyPr>
          <a:lstStyle/>
          <a:p>
            <a:r>
              <a:rPr lang="en-US" sz="2400" dirty="0" smtClean="0">
                <a:latin typeface="Angsana New" pitchFamily="18" charset="-34"/>
                <a:cs typeface="Angsana New" pitchFamily="18" charset="-34"/>
              </a:rPr>
              <a:t>When the war finally came, both Great Britain and France were overwhelmed by the massive German onslaught.</a:t>
            </a:r>
          </a:p>
          <a:p>
            <a:r>
              <a:rPr lang="en-US" sz="2400" dirty="0" smtClean="0">
                <a:latin typeface="Angsana New" pitchFamily="18" charset="-34"/>
                <a:cs typeface="Angsana New" pitchFamily="18" charset="-34"/>
              </a:rPr>
              <a:t>The German blitzkrieg, or “Lightening War,” devastated the advanced forces of the British and French armies so completely that they were forced to retreat.</a:t>
            </a:r>
          </a:p>
          <a:p>
            <a:r>
              <a:rPr lang="en-US" sz="2400" dirty="0" smtClean="0">
                <a:latin typeface="Angsana New" pitchFamily="18" charset="-34"/>
                <a:cs typeface="Angsana New" pitchFamily="18" charset="-34"/>
              </a:rPr>
              <a:t>The English and French were pinned down at Dunkirk, an isolated beach along the English Channel, where they were surrounded and preparing to be routed or surrender.</a:t>
            </a:r>
          </a:p>
          <a:p>
            <a:r>
              <a:rPr lang="en-US" sz="2400" dirty="0" smtClean="0">
                <a:latin typeface="Angsana New" pitchFamily="18" charset="-34"/>
                <a:cs typeface="Angsana New" pitchFamily="18" charset="-34"/>
              </a:rPr>
              <a:t>The people of England organized every fishing vessel, yacht, ferry and cruise liner in the nation, though, to evacuate as many soldiers as possible to fight another day. </a:t>
            </a:r>
          </a:p>
          <a:p>
            <a:r>
              <a:rPr lang="en-US" sz="2400" dirty="0" smtClean="0">
                <a:latin typeface="Angsana New" pitchFamily="18" charset="-34"/>
                <a:cs typeface="Angsana New" pitchFamily="18" charset="-34"/>
              </a:rPr>
              <a:t>Over 300,000 soldiers were evacuated and saved. </a:t>
            </a:r>
            <a:endParaRPr lang="en-US" sz="2400" dirty="0">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The Germans capture Paris, June 22, 1940</a:t>
            </a:r>
            <a:endParaRPr lang="en-US" sz="4000" dirty="0">
              <a:solidFill>
                <a:schemeClr val="tx2">
                  <a:lumMod val="60000"/>
                  <a:lumOff val="40000"/>
                </a:schemeClr>
              </a:solidFill>
              <a:latin typeface="Angsana New" pitchFamily="18" charset="-34"/>
              <a:cs typeface="Angsana New" pitchFamily="18" charset="-34"/>
            </a:endParaRPr>
          </a:p>
        </p:txBody>
      </p:sp>
      <p:pic>
        <p:nvPicPr>
          <p:cNvPr id="4" name="Content Placeholder 3" descr="Arc de Triumph.jpg"/>
          <p:cNvPicPr>
            <a:picLocks noGrp="1" noChangeAspect="1"/>
          </p:cNvPicPr>
          <p:nvPr>
            <p:ph sz="quarter" idx="13"/>
          </p:nvPr>
        </p:nvPicPr>
        <p:blipFill>
          <a:blip r:embed="rId2" cstate="print"/>
          <a:stretch>
            <a:fillRect/>
          </a:stretch>
        </p:blipFill>
        <p:spPr>
          <a:xfrm>
            <a:off x="1701209" y="1600200"/>
            <a:ext cx="5741581" cy="4114800"/>
          </a:xfrm>
        </p:spPr>
      </p:pic>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descr="London Blitz, 1940.jpg"/>
          <p:cNvPicPr>
            <a:picLocks noGrp="1" noChangeAspect="1"/>
          </p:cNvPicPr>
          <p:nvPr>
            <p:ph sz="quarter" idx="13"/>
          </p:nvPr>
        </p:nvPicPr>
        <p:blipFill>
          <a:blip r:embed="rId2" cstate="print"/>
          <a:stretch>
            <a:fillRect/>
          </a:stretch>
        </p:blipFill>
        <p:spPr>
          <a:xfrm>
            <a:off x="304800" y="1600200"/>
            <a:ext cx="5425808" cy="3908539"/>
          </a:xfrm>
        </p:spPr>
      </p:pic>
      <p:pic>
        <p:nvPicPr>
          <p:cNvPr id="5" name="Content Placeholder 4" descr="Battle of Britain.jpg"/>
          <p:cNvPicPr>
            <a:picLocks noGrp="1" noChangeAspect="1"/>
          </p:cNvPicPr>
          <p:nvPr>
            <p:ph sz="quarter" idx="14"/>
          </p:nvPr>
        </p:nvPicPr>
        <p:blipFill>
          <a:blip r:embed="rId3" cstate="print">
            <a:extLst>
              <a:ext uri="{BEBA8EAE-BF5A-486C-A8C5-ECC9F3942E4B}">
                <a14:imgProps xmlns:a14="http://schemas.microsoft.com/office/drawing/2010/main">
                  <a14:imgLayer r:embed="rId4">
                    <a14:imgEffect>
                      <a14:artisticGlowEdges/>
                    </a14:imgEffect>
                  </a14:imgLayer>
                </a14:imgProps>
              </a:ext>
            </a:extLst>
          </a:blip>
          <a:stretch>
            <a:fillRect/>
          </a:stretch>
        </p:blipFill>
        <p:spPr>
          <a:xfrm>
            <a:off x="6096000" y="1524000"/>
            <a:ext cx="2552462" cy="4114800"/>
          </a:xfrm>
        </p:spPr>
      </p:pic>
      <p:sp>
        <p:nvSpPr>
          <p:cNvPr id="4" name="Title 3"/>
          <p:cNvSpPr>
            <a:spLocks noGrp="1"/>
          </p:cNvSpPr>
          <p:nvPr>
            <p:ph type="title"/>
          </p:nvPr>
        </p:nvSpPr>
        <p:spPr/>
        <p:txBody>
          <a:bodyPr/>
          <a:lstStyle/>
          <a:p>
            <a:pPr algn="ctr"/>
            <a:r>
              <a:rPr lang="en-US" sz="4000" dirty="0" smtClean="0">
                <a:solidFill>
                  <a:schemeClr val="tx2">
                    <a:lumMod val="60000"/>
                    <a:lumOff val="40000"/>
                  </a:schemeClr>
                </a:solidFill>
                <a:latin typeface="Angsana New" pitchFamily="18" charset="-34"/>
                <a:cs typeface="Angsana New" pitchFamily="18" charset="-34"/>
              </a:rPr>
              <a:t>The Battle of Britain</a:t>
            </a:r>
            <a:endParaRPr lang="en-US" sz="4000"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By December of 1941, the United States would join and uneasy trio: the allies against the axis powers</a:t>
            </a:r>
            <a:endParaRPr lang="en-US" dirty="0">
              <a:solidFill>
                <a:schemeClr val="tx2">
                  <a:lumMod val="60000"/>
                  <a:lumOff val="40000"/>
                </a:schemeClr>
              </a:solidFill>
              <a:latin typeface="Angsana New" pitchFamily="18" charset="-34"/>
              <a:cs typeface="Angsana New" pitchFamily="18" charset="-34"/>
            </a:endParaRPr>
          </a:p>
        </p:txBody>
      </p:sp>
      <p:pic>
        <p:nvPicPr>
          <p:cNvPr id="4" name="Content Placeholder 3" descr="Churchill, Roosevelt, Stalin.jpg"/>
          <p:cNvPicPr>
            <a:picLocks noGrp="1" noChangeAspect="1"/>
          </p:cNvPicPr>
          <p:nvPr>
            <p:ph sz="quarter" idx="13"/>
          </p:nvPr>
        </p:nvPicPr>
        <p:blipFill>
          <a:blip r:embed="rId2" cstate="print"/>
          <a:stretch>
            <a:fillRect/>
          </a:stretch>
        </p:blipFill>
        <p:spPr>
          <a:xfrm>
            <a:off x="1569418" y="1600200"/>
            <a:ext cx="6005164" cy="411480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533400"/>
            <a:ext cx="7924800" cy="1951038"/>
          </a:xfrm>
        </p:spPr>
        <p:txBody>
          <a:bodyPr/>
          <a:lstStyle/>
          <a:p>
            <a:r>
              <a:rPr lang="en-US" sz="2400" dirty="0" smtClean="0">
                <a:solidFill>
                  <a:schemeClr val="tx2">
                    <a:lumMod val="60000"/>
                    <a:lumOff val="40000"/>
                  </a:schemeClr>
                </a:solidFill>
                <a:latin typeface="Angsana New" pitchFamily="18" charset="-34"/>
                <a:cs typeface="Angsana New" pitchFamily="18" charset="-34"/>
              </a:rPr>
              <a:t>The Devastation of Europe after World War I and failure of the Versailles Treaty weakened Europe. </a:t>
            </a:r>
            <a:endParaRPr lang="en-US" sz="2400" dirty="0">
              <a:solidFill>
                <a:schemeClr val="tx2">
                  <a:lumMod val="60000"/>
                  <a:lumOff val="40000"/>
                </a:schemeClr>
              </a:solidFill>
              <a:latin typeface="Angsana New" pitchFamily="18" charset="-34"/>
              <a:cs typeface="Angsana New" pitchFamily="18" charset="-34"/>
            </a:endParaRPr>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676400" y="1789937"/>
            <a:ext cx="5867400" cy="3784473"/>
          </a:xfrm>
        </p:spPr>
      </p:pic>
    </p:spTree>
    <p:extLst>
      <p:ext uri="{BB962C8B-B14F-4D97-AF65-F5344CB8AC3E}">
        <p14:creationId xmlns:p14="http://schemas.microsoft.com/office/powerpoint/2010/main" val="398415544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Countries Involved in World War II</a:t>
            </a:r>
            <a:br>
              <a:rPr lang="en-US" dirty="0" smtClean="0"/>
            </a:br>
            <a:r>
              <a:rPr lang="en-US" dirty="0"/>
              <a:t> </a:t>
            </a:r>
            <a:r>
              <a:rPr lang="en-US" dirty="0" smtClean="0"/>
              <a:t>                        Major Alliances </a:t>
            </a:r>
            <a:endParaRPr lang="en-US" dirty="0"/>
          </a:p>
        </p:txBody>
      </p:sp>
      <p:sp>
        <p:nvSpPr>
          <p:cNvPr id="3" name="Content Placeholder 2"/>
          <p:cNvSpPr>
            <a:spLocks noGrp="1"/>
          </p:cNvSpPr>
          <p:nvPr>
            <p:ph sz="quarter" idx="13"/>
          </p:nvPr>
        </p:nvSpPr>
        <p:spPr/>
        <p:txBody>
          <a:bodyPr>
            <a:normAutofit/>
          </a:bodyPr>
          <a:lstStyle/>
          <a:p>
            <a:pPr marL="0" indent="0">
              <a:buNone/>
            </a:pPr>
            <a:r>
              <a:rPr lang="en-US" sz="2400" u="sng" dirty="0" smtClean="0"/>
              <a:t>    </a:t>
            </a:r>
            <a:r>
              <a:rPr lang="en-US" sz="2400" u="sng" dirty="0" smtClean="0">
                <a:solidFill>
                  <a:srgbClr val="C00000"/>
                </a:solidFill>
              </a:rPr>
              <a:t>Axis Powers</a:t>
            </a:r>
            <a:r>
              <a:rPr lang="en-US" sz="2400" dirty="0" smtClean="0">
                <a:solidFill>
                  <a:srgbClr val="C00000"/>
                </a:solidFill>
              </a:rPr>
              <a:t>                                         </a:t>
            </a:r>
            <a:r>
              <a:rPr lang="en-US" sz="2400" u="sng" dirty="0" smtClean="0">
                <a:solidFill>
                  <a:srgbClr val="0070C0"/>
                </a:solidFill>
              </a:rPr>
              <a:t>Allies </a:t>
            </a:r>
            <a:r>
              <a:rPr lang="en-US" sz="2400" u="sng" dirty="0" smtClean="0">
                <a:solidFill>
                  <a:srgbClr val="C00000"/>
                </a:solidFill>
              </a:rPr>
              <a:t>   </a:t>
            </a:r>
            <a:r>
              <a:rPr lang="en-US" sz="2400" dirty="0" smtClean="0">
                <a:solidFill>
                  <a:srgbClr val="C00000"/>
                </a:solidFill>
              </a:rPr>
              <a:t>                              </a:t>
            </a:r>
            <a:r>
              <a:rPr lang="en-US" sz="2400" dirty="0" smtClean="0">
                <a:solidFill>
                  <a:srgbClr val="0070C0"/>
                </a:solidFill>
              </a:rPr>
              <a:t>  </a:t>
            </a:r>
            <a:endParaRPr lang="en-US" sz="2400" dirty="0" smtClean="0">
              <a:solidFill>
                <a:srgbClr val="C00000"/>
              </a:solidFill>
            </a:endParaRPr>
          </a:p>
          <a:p>
            <a:pPr marL="0" indent="0">
              <a:buNone/>
            </a:pPr>
            <a:r>
              <a:rPr lang="en-US" sz="2400" dirty="0" smtClean="0">
                <a:solidFill>
                  <a:srgbClr val="C00000"/>
                </a:solidFill>
              </a:rPr>
              <a:t>Germany                                               </a:t>
            </a:r>
            <a:r>
              <a:rPr lang="en-US" sz="2400" dirty="0" smtClean="0">
                <a:solidFill>
                  <a:srgbClr val="0070C0"/>
                </a:solidFill>
              </a:rPr>
              <a:t>France</a:t>
            </a:r>
            <a:endParaRPr lang="en-US" sz="2400" dirty="0" smtClean="0">
              <a:solidFill>
                <a:srgbClr val="C00000"/>
              </a:solidFill>
            </a:endParaRPr>
          </a:p>
          <a:p>
            <a:pPr marL="0" indent="0">
              <a:buNone/>
            </a:pPr>
            <a:r>
              <a:rPr lang="en-US" sz="2400" dirty="0" smtClean="0">
                <a:solidFill>
                  <a:srgbClr val="C00000"/>
                </a:solidFill>
              </a:rPr>
              <a:t>  Japan                                                  </a:t>
            </a:r>
            <a:r>
              <a:rPr lang="en-US" sz="2400" dirty="0" smtClean="0">
                <a:solidFill>
                  <a:srgbClr val="0070C0"/>
                </a:solidFill>
              </a:rPr>
              <a:t>England</a:t>
            </a:r>
          </a:p>
          <a:p>
            <a:pPr marL="0" indent="0">
              <a:buNone/>
            </a:pPr>
            <a:r>
              <a:rPr lang="en-US" sz="2400" dirty="0" smtClean="0">
                <a:solidFill>
                  <a:srgbClr val="0070C0"/>
                </a:solidFill>
              </a:rPr>
              <a:t>  </a:t>
            </a:r>
            <a:r>
              <a:rPr lang="en-US" sz="2400" dirty="0" smtClean="0">
                <a:solidFill>
                  <a:srgbClr val="C00000"/>
                </a:solidFill>
              </a:rPr>
              <a:t>Italy                                                       </a:t>
            </a:r>
            <a:r>
              <a:rPr lang="en-US" sz="2400" dirty="0" smtClean="0">
                <a:solidFill>
                  <a:srgbClr val="0070C0"/>
                </a:solidFill>
              </a:rPr>
              <a:t>Canada</a:t>
            </a:r>
          </a:p>
          <a:p>
            <a:pPr marL="0" indent="0">
              <a:buNone/>
            </a:pPr>
            <a:r>
              <a:rPr lang="en-US" sz="2400" dirty="0">
                <a:solidFill>
                  <a:srgbClr val="0070C0"/>
                </a:solidFill>
              </a:rPr>
              <a:t> </a:t>
            </a:r>
            <a:r>
              <a:rPr lang="en-US" sz="2400" dirty="0" smtClean="0">
                <a:solidFill>
                  <a:srgbClr val="0070C0"/>
                </a:solidFill>
              </a:rPr>
              <a:t>                                                         United States (1941)</a:t>
            </a:r>
          </a:p>
          <a:p>
            <a:pPr marL="0" indent="0">
              <a:buNone/>
            </a:pPr>
            <a:r>
              <a:rPr lang="en-US" sz="2400" dirty="0">
                <a:solidFill>
                  <a:srgbClr val="0070C0"/>
                </a:solidFill>
              </a:rPr>
              <a:t> </a:t>
            </a:r>
            <a:r>
              <a:rPr lang="en-US" sz="2400" dirty="0" smtClean="0">
                <a:solidFill>
                  <a:srgbClr val="0070C0"/>
                </a:solidFill>
              </a:rPr>
              <a:t>                                                          Soviet Union (after 1941)</a:t>
            </a:r>
          </a:p>
          <a:p>
            <a:pPr marL="0" indent="0">
              <a:buNone/>
            </a:pPr>
            <a:r>
              <a:rPr lang="en-US" sz="2400" dirty="0">
                <a:solidFill>
                  <a:srgbClr val="0070C0"/>
                </a:solidFill>
              </a:rPr>
              <a:t> </a:t>
            </a:r>
            <a:r>
              <a:rPr lang="en-US" sz="2400" dirty="0" smtClean="0">
                <a:solidFill>
                  <a:srgbClr val="0070C0"/>
                </a:solidFill>
              </a:rPr>
              <a:t>                                                    </a:t>
            </a:r>
            <a:endParaRPr lang="en-US" sz="2400" dirty="0" smtClean="0">
              <a:solidFill>
                <a:srgbClr val="C00000"/>
              </a:solidFill>
            </a:endParaRPr>
          </a:p>
        </p:txBody>
      </p:sp>
    </p:spTree>
    <p:extLst>
      <p:ext uri="{BB962C8B-B14F-4D97-AF65-F5344CB8AC3E}">
        <p14:creationId xmlns:p14="http://schemas.microsoft.com/office/powerpoint/2010/main" val="29681477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The Great Depression caused widespread poverty and instability in Europe.</a:t>
            </a:r>
            <a:endParaRPr lang="en-US" dirty="0">
              <a:solidFill>
                <a:schemeClr val="tx2">
                  <a:lumMod val="60000"/>
                  <a:lumOff val="40000"/>
                </a:schemeClr>
              </a:solidFill>
              <a:latin typeface="Angsana New" pitchFamily="18" charset="-34"/>
              <a:cs typeface="Angsana New" pitchFamily="18" charset="-34"/>
            </a:endParaRPr>
          </a:p>
        </p:txBody>
      </p:sp>
      <p:pic>
        <p:nvPicPr>
          <p:cNvPr id="6" name="Content Placeholder 5"/>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662112" y="1733550"/>
            <a:ext cx="5819775" cy="3848100"/>
          </a:xfrm>
        </p:spPr>
      </p:pic>
    </p:spTree>
    <p:extLst>
      <p:ext uri="{BB962C8B-B14F-4D97-AF65-F5344CB8AC3E}">
        <p14:creationId xmlns:p14="http://schemas.microsoft.com/office/powerpoint/2010/main" val="37791669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lstStyle/>
          <a:p>
            <a:r>
              <a:rPr lang="en-US" dirty="0" smtClean="0"/>
              <a:t>Building of empires by imposing political and economic control over people.  </a:t>
            </a:r>
          </a:p>
          <a:p>
            <a:endParaRPr lang="en-US" dirty="0"/>
          </a:p>
          <a:p>
            <a:pPr>
              <a:buFont typeface="Wingdings" charset="2"/>
              <a:buChar char="u"/>
            </a:pPr>
            <a:r>
              <a:rPr lang="en-US" dirty="0" smtClean="0"/>
              <a:t>      Germany</a:t>
            </a:r>
          </a:p>
          <a:p>
            <a:pPr>
              <a:buFont typeface="Wingdings" charset="2"/>
              <a:buChar char="u"/>
            </a:pPr>
            <a:r>
              <a:rPr lang="en-US" dirty="0" smtClean="0"/>
              <a:t>      Italy </a:t>
            </a:r>
          </a:p>
          <a:p>
            <a:pPr>
              <a:buFont typeface="Wingdings" charset="2"/>
              <a:buChar char="u"/>
            </a:pPr>
            <a:r>
              <a:rPr lang="en-US" dirty="0" smtClean="0"/>
              <a:t>      Russia   </a:t>
            </a:r>
          </a:p>
          <a:p>
            <a:pPr>
              <a:buFont typeface="Wingdings" charset="2"/>
              <a:buChar char="u"/>
            </a:pPr>
            <a:r>
              <a:rPr lang="en-US" dirty="0" smtClean="0"/>
              <a:t>      Japan</a:t>
            </a:r>
            <a:endParaRPr lang="en-US" dirty="0"/>
          </a:p>
        </p:txBody>
      </p:sp>
      <p:sp>
        <p:nvSpPr>
          <p:cNvPr id="3" name="Content Placeholder 2"/>
          <p:cNvSpPr>
            <a:spLocks noGrp="1"/>
          </p:cNvSpPr>
          <p:nvPr>
            <p:ph sz="quarter" idx="14"/>
          </p:nvPr>
        </p:nvSpPr>
        <p:spPr/>
        <p:txBody>
          <a:bodyPr/>
          <a:lstStyle/>
          <a:p>
            <a:endParaRPr lang="en-US" dirty="0" smtClean="0"/>
          </a:p>
          <a:p>
            <a:endParaRPr lang="en-US" dirty="0"/>
          </a:p>
          <a:p>
            <a:endParaRPr lang="en-US" dirty="0" smtClean="0"/>
          </a:p>
          <a:p>
            <a:endParaRPr lang="en-US" dirty="0"/>
          </a:p>
          <a:p>
            <a:endParaRPr lang="en-US" dirty="0" smtClean="0"/>
          </a:p>
          <a:p>
            <a:endParaRPr lang="en-US" dirty="0"/>
          </a:p>
          <a:p>
            <a:endParaRPr lang="en-US" dirty="0" smtClean="0"/>
          </a:p>
          <a:p>
            <a:endParaRPr lang="en-US" dirty="0"/>
          </a:p>
          <a:p>
            <a:r>
              <a:rPr lang="en-US" dirty="0" smtClean="0"/>
              <a:t>http</a:t>
            </a:r>
            <a:r>
              <a:rPr lang="en-US" dirty="0"/>
              <a:t>://upload.wikimedia.org/wikipedia/commons/b/b2/Imperialism.jpg</a:t>
            </a:r>
          </a:p>
        </p:txBody>
      </p:sp>
      <p:sp>
        <p:nvSpPr>
          <p:cNvPr id="4" name="Title 3"/>
          <p:cNvSpPr>
            <a:spLocks noGrp="1"/>
          </p:cNvSpPr>
          <p:nvPr>
            <p:ph type="title"/>
          </p:nvPr>
        </p:nvSpPr>
        <p:spPr/>
        <p:txBody>
          <a:bodyPr/>
          <a:lstStyle/>
          <a:p>
            <a:pPr algn="ctr"/>
            <a:r>
              <a:rPr lang="en-US" dirty="0" smtClean="0"/>
              <a:t>Imperialism</a:t>
            </a:r>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5334000" y="1828800"/>
            <a:ext cx="2667000" cy="2667000"/>
          </a:xfrm>
          <a:prstGeom prst="rect">
            <a:avLst/>
          </a:prstGeom>
          <a:noFill/>
          <a:ln>
            <a:noFill/>
          </a:ln>
        </p:spPr>
      </p:pic>
    </p:spTree>
    <p:extLst>
      <p:ext uri="{BB962C8B-B14F-4D97-AF65-F5344CB8AC3E}">
        <p14:creationId xmlns:p14="http://schemas.microsoft.com/office/powerpoint/2010/main" val="82007692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German Aggression, 1939.png"/>
          <p:cNvPicPr>
            <a:picLocks noGrp="1" noChangeAspect="1"/>
          </p:cNvPicPr>
          <p:nvPr>
            <p:ph sz="quarter" idx="4294967295"/>
          </p:nvPr>
        </p:nvPicPr>
        <p:blipFill>
          <a:blip r:embed="rId2" cstate="print"/>
          <a:stretch>
            <a:fillRect/>
          </a:stretch>
        </p:blipFill>
        <p:spPr>
          <a:xfrm rot="318607">
            <a:off x="3352800" y="838200"/>
            <a:ext cx="5583961" cy="4267200"/>
          </a:xfrm>
          <a:prstGeom prst="rect">
            <a:avLst/>
          </a:prstGeom>
        </p:spPr>
      </p:pic>
      <p:sp>
        <p:nvSpPr>
          <p:cNvPr id="3" name="Title 2"/>
          <p:cNvSpPr>
            <a:spLocks noGrp="1"/>
          </p:cNvSpPr>
          <p:nvPr>
            <p:ph type="title"/>
          </p:nvPr>
        </p:nvSpPr>
        <p:spPr>
          <a:xfrm>
            <a:off x="533400" y="457200"/>
            <a:ext cx="2971800" cy="1097280"/>
          </a:xfrm>
        </p:spPr>
        <p:txBody>
          <a:bodyPr>
            <a:normAutofit/>
          </a:bodyPr>
          <a:lstStyle/>
          <a:p>
            <a:r>
              <a:rPr lang="en-US" sz="3200" dirty="0" smtClean="0">
                <a:latin typeface="Angsana New" pitchFamily="18" charset="-34"/>
                <a:cs typeface="Angsana New" pitchFamily="18" charset="-34"/>
              </a:rPr>
              <a:t>GERMAN AGGRESSION, 1939</a:t>
            </a:r>
            <a:endParaRPr lang="en-US" sz="3200" dirty="0">
              <a:latin typeface="Angsana New" pitchFamily="18" charset="-34"/>
              <a:cs typeface="Angsana New" pitchFamily="18" charset="-34"/>
            </a:endParaRPr>
          </a:p>
        </p:txBody>
      </p:sp>
      <p:sp>
        <p:nvSpPr>
          <p:cNvPr id="4" name="Text Placeholder 3"/>
          <p:cNvSpPr>
            <a:spLocks noGrp="1"/>
          </p:cNvSpPr>
          <p:nvPr>
            <p:ph type="body" sz="half" idx="2"/>
          </p:nvPr>
        </p:nvSpPr>
        <p:spPr>
          <a:xfrm>
            <a:off x="457200" y="1600200"/>
            <a:ext cx="2971800" cy="3167109"/>
          </a:xfrm>
        </p:spPr>
        <p:txBody>
          <a:bodyPr>
            <a:noAutofit/>
          </a:bodyPr>
          <a:lstStyle/>
          <a:p>
            <a:r>
              <a:rPr lang="en-US" dirty="0" smtClean="0">
                <a:latin typeface="Angsana New" pitchFamily="18" charset="-34"/>
                <a:cs typeface="Angsana New" pitchFamily="18" charset="-34"/>
              </a:rPr>
              <a:t>By the year 1939, Germany had rebuilt its military, occupied the Rhineland, funded a war in Spain, taken over all of Austria by extortion, seize the Sudetenland, captured all of Czechoslovakia, and, in September </a:t>
            </a:r>
            <a:r>
              <a:rPr lang="en-US" sz="2400" dirty="0" smtClean="0">
                <a:latin typeface="Angsana New" pitchFamily="18" charset="-34"/>
                <a:cs typeface="Angsana New" pitchFamily="18" charset="-34"/>
              </a:rPr>
              <a:t>of 1939, invaded Poland, starting World War II.  </a:t>
            </a:r>
            <a:endParaRPr lang="en-US" sz="2400" dirty="0">
              <a:latin typeface="Angsana New" pitchFamily="18" charset="-34"/>
              <a:cs typeface="Angsana New" pitchFamily="18" charset="-34"/>
            </a:endParaRPr>
          </a:p>
        </p:txBody>
      </p:sp>
    </p:spTree>
    <p:extLst>
      <p:ext uri="{BB962C8B-B14F-4D97-AF65-F5344CB8AC3E}">
        <p14:creationId xmlns:p14="http://schemas.microsoft.com/office/powerpoint/2010/main" val="308207489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sz="3200" dirty="0" smtClean="0">
                <a:solidFill>
                  <a:schemeClr val="tx2">
                    <a:lumMod val="60000"/>
                    <a:lumOff val="40000"/>
                  </a:schemeClr>
                </a:solidFill>
                <a:latin typeface="Angsana New" pitchFamily="18" charset="-34"/>
                <a:cs typeface="Angsana New" pitchFamily="18" charset="-34"/>
              </a:rPr>
              <a:t>The Japanese invaded Manchuria in 1931. </a:t>
            </a:r>
            <a:endParaRPr lang="en-US" sz="3200" dirty="0">
              <a:solidFill>
                <a:schemeClr val="tx2">
                  <a:lumMod val="60000"/>
                  <a:lumOff val="40000"/>
                </a:schemeClr>
              </a:solidFill>
              <a:latin typeface="Angsana New" pitchFamily="18" charset="-34"/>
              <a:cs typeface="Angsana New" pitchFamily="18" charset="-34"/>
            </a:endParaRPr>
          </a:p>
        </p:txBody>
      </p:sp>
      <p:pic>
        <p:nvPicPr>
          <p:cNvPr id="4" name="Content Placeholder 3"/>
          <p:cNvPicPr>
            <a:picLocks noGrp="1" noChangeAspect="1"/>
          </p:cNvPicPr>
          <p:nvPr>
            <p:ph sz="quarter" idx="13"/>
          </p:nvPr>
        </p:nvPicPr>
        <p:blipFill>
          <a:blip r:embed="rId2" cstate="print">
            <a:extLst>
              <a:ext uri="{28A0092B-C50C-407E-A947-70E740481C1C}">
                <a14:useLocalDpi xmlns:a14="http://schemas.microsoft.com/office/drawing/2010/main" val="0"/>
              </a:ext>
            </a:extLst>
          </a:blip>
          <a:stretch>
            <a:fillRect/>
          </a:stretch>
        </p:blipFill>
        <p:spPr>
          <a:xfrm>
            <a:off x="1917290" y="1600200"/>
            <a:ext cx="5309419" cy="4114800"/>
          </a:xfrm>
        </p:spPr>
      </p:pic>
    </p:spTree>
    <p:extLst>
      <p:ext uri="{BB962C8B-B14F-4D97-AF65-F5344CB8AC3E}">
        <p14:creationId xmlns:p14="http://schemas.microsoft.com/office/powerpoint/2010/main" val="12043028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sz="3200" dirty="0" smtClean="0">
                <a:solidFill>
                  <a:schemeClr val="tx2">
                    <a:lumMod val="60000"/>
                    <a:lumOff val="40000"/>
                  </a:schemeClr>
                </a:solidFill>
                <a:latin typeface="Angsana New" pitchFamily="18" charset="-34"/>
                <a:cs typeface="Angsana New" pitchFamily="18" charset="-34"/>
              </a:rPr>
              <a:t>Estonia, Latvia, Lithuania, Finland, and Poland were invaded by the U.S.S.R.</a:t>
            </a:r>
            <a:endParaRPr lang="en-US" sz="3200" dirty="0">
              <a:solidFill>
                <a:schemeClr val="tx2">
                  <a:lumMod val="60000"/>
                  <a:lumOff val="40000"/>
                </a:schemeClr>
              </a:solidFill>
              <a:latin typeface="Angsana New" pitchFamily="18" charset="-34"/>
              <a:cs typeface="Angsana New" pitchFamily="18" charset="-34"/>
            </a:endParaRPr>
          </a:p>
        </p:txBody>
      </p:sp>
      <p:pic>
        <p:nvPicPr>
          <p:cNvPr id="7" name="Content Placeholder 6" descr="Baltic Republics.png"/>
          <p:cNvPicPr>
            <a:picLocks noGrp="1" noChangeAspect="1"/>
          </p:cNvPicPr>
          <p:nvPr>
            <p:ph sz="quarter" idx="13"/>
          </p:nvPr>
        </p:nvPicPr>
        <p:blipFill>
          <a:blip r:embed="rId2" cstate="print"/>
          <a:stretch>
            <a:fillRect/>
          </a:stretch>
        </p:blipFill>
        <p:spPr>
          <a:xfrm>
            <a:off x="2651760" y="1600200"/>
            <a:ext cx="3840480" cy="4114800"/>
          </a:xfr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sz="quarter" idx="13"/>
          </p:nvPr>
        </p:nvSpPr>
        <p:spPr>
          <a:xfrm>
            <a:off x="304800" y="762000"/>
            <a:ext cx="3733800" cy="4114800"/>
          </a:xfrm>
        </p:spPr>
        <p:txBody>
          <a:bodyPr>
            <a:noAutofit/>
          </a:bodyPr>
          <a:lstStyle/>
          <a:p>
            <a:pPr marL="0" indent="0">
              <a:buNone/>
            </a:pPr>
            <a:r>
              <a:rPr lang="en-US" sz="2200" dirty="0" smtClean="0">
                <a:latin typeface="Angsana New" pitchFamily="18" charset="-34"/>
                <a:cs typeface="Angsana New" pitchFamily="18" charset="-34"/>
              </a:rPr>
              <a:t>Appeasement is the official policy of giving in to, or ceding to the demands of, an aggressive nation in order to avoid war.  During the 1930s, European nations and the League of Nations – who had the power to intervene against Adolf Hitler – hoped that the Nazis would be satisfied when they allowed Germany to take over Austria and the Sudetenland.  Meanwhile, in the United States, Franklin Roosevelt  was hampered by a population and a Congress which was steadfastly devoted to isolationism and neutrality, allowing Nazi Germany to gain strength. Hitler took the Sudetenland and the rest of Czechoslovakia, too. </a:t>
            </a:r>
            <a:endParaRPr lang="en-US" sz="2200" dirty="0">
              <a:latin typeface="Angsana New" pitchFamily="18" charset="-34"/>
              <a:cs typeface="Angsana New" pitchFamily="18" charset="-34"/>
            </a:endParaRPr>
          </a:p>
        </p:txBody>
      </p:sp>
      <p:pic>
        <p:nvPicPr>
          <p:cNvPr id="8" name="Content Placeholder 7"/>
          <p:cNvPicPr>
            <a:picLocks noGrp="1" noChangeAspect="1"/>
          </p:cNvPicPr>
          <p:nvPr>
            <p:ph sz="quarter" idx="14"/>
          </p:nvPr>
        </p:nvPicPr>
        <p:blipFill>
          <a:blip r:embed="rId2" cstate="print">
            <a:extLst>
              <a:ext uri="{28A0092B-C50C-407E-A947-70E740481C1C}">
                <a14:useLocalDpi xmlns:a14="http://schemas.microsoft.com/office/drawing/2010/main" val="0"/>
              </a:ext>
            </a:extLst>
          </a:blip>
          <a:stretch>
            <a:fillRect/>
          </a:stretch>
        </p:blipFill>
        <p:spPr>
          <a:xfrm>
            <a:off x="4419600" y="1752600"/>
            <a:ext cx="4495800" cy="3371850"/>
          </a:xfrm>
        </p:spPr>
      </p:pic>
      <p:sp>
        <p:nvSpPr>
          <p:cNvPr id="5" name="Title 4"/>
          <p:cNvSpPr>
            <a:spLocks noGrp="1"/>
          </p:cNvSpPr>
          <p:nvPr>
            <p:ph type="title"/>
          </p:nvPr>
        </p:nvSpPr>
        <p:spPr>
          <a:xfrm>
            <a:off x="609600" y="16701"/>
            <a:ext cx="7924800" cy="1143000"/>
          </a:xfrm>
        </p:spPr>
        <p:txBody>
          <a:bodyPr/>
          <a:lstStyle/>
          <a:p>
            <a:pPr algn="ctr"/>
            <a:r>
              <a:rPr lang="en-US" sz="4400" dirty="0" smtClean="0">
                <a:solidFill>
                  <a:schemeClr val="tx2">
                    <a:lumMod val="60000"/>
                    <a:lumOff val="40000"/>
                  </a:schemeClr>
                </a:solidFill>
                <a:latin typeface="Angsana New" pitchFamily="18" charset="-34"/>
                <a:cs typeface="Angsana New" pitchFamily="18" charset="-34"/>
              </a:rPr>
              <a:t>Appeasement </a:t>
            </a:r>
            <a:endParaRPr lang="en-US" sz="4400" dirty="0">
              <a:solidFill>
                <a:schemeClr val="tx2">
                  <a:lumMod val="60000"/>
                  <a:lumOff val="40000"/>
                </a:schemeClr>
              </a:solidFill>
              <a:latin typeface="Angsana New" pitchFamily="18" charset="-34"/>
              <a:cs typeface="Angsana New" pitchFamily="18" charset="-34"/>
            </a:endParaRPr>
          </a:p>
        </p:txBody>
      </p:sp>
    </p:spTree>
    <p:extLst>
      <p:ext uri="{BB962C8B-B14F-4D97-AF65-F5344CB8AC3E}">
        <p14:creationId xmlns:p14="http://schemas.microsoft.com/office/powerpoint/2010/main" val="273777289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sz="quarter" idx="13"/>
          </p:nvPr>
        </p:nvSpPr>
        <p:spPr/>
        <p:txBody>
          <a:bodyPr>
            <a:normAutofit/>
          </a:bodyPr>
          <a:lstStyle/>
          <a:p>
            <a:pPr>
              <a:buNone/>
            </a:pPr>
            <a:r>
              <a:rPr lang="en-US" dirty="0" smtClean="0"/>
              <a:t>	</a:t>
            </a:r>
            <a:r>
              <a:rPr lang="en-US" sz="2000" dirty="0" smtClean="0">
                <a:latin typeface="Angsana New" pitchFamily="18" charset="-34"/>
                <a:cs typeface="Angsana New" pitchFamily="18" charset="-34"/>
              </a:rPr>
              <a:t>In the Munich Pact, British Prime Minister Neville Chamberlain agreed to allow Hitler to take over all of the Sudetenland in Czechoslovakia.  Hitler had contended that the land was German in population and therefore should be ruled over by Germany.  In exchanged, he promised not to invade any other nations – and not to take over the rest of Czechoslovakia.  The policy, which Chamberlain believed would guarantee “peace in our time” was quickly ignored by Hitler – he took over Czechoslovakia almost immediately.  </a:t>
            </a:r>
            <a:endParaRPr lang="en-US" sz="2000" dirty="0">
              <a:latin typeface="Angsana New" pitchFamily="18" charset="-34"/>
              <a:cs typeface="Angsana New" pitchFamily="18" charset="-34"/>
            </a:endParaRPr>
          </a:p>
        </p:txBody>
      </p:sp>
      <p:pic>
        <p:nvPicPr>
          <p:cNvPr id="5" name="Content Placeholder 4" descr="Neville Chamberlain Munich Pact.jpg"/>
          <p:cNvPicPr>
            <a:picLocks noGrp="1" noChangeAspect="1"/>
          </p:cNvPicPr>
          <p:nvPr>
            <p:ph sz="quarter" idx="14"/>
          </p:nvPr>
        </p:nvPicPr>
        <p:blipFill>
          <a:blip r:embed="rId2" cstate="print"/>
          <a:stretch>
            <a:fillRect/>
          </a:stretch>
        </p:blipFill>
        <p:spPr>
          <a:xfrm>
            <a:off x="4621663" y="1905000"/>
            <a:ext cx="4002723" cy="3428999"/>
          </a:xfrm>
        </p:spPr>
      </p:pic>
      <p:sp>
        <p:nvSpPr>
          <p:cNvPr id="4" name="Title 3"/>
          <p:cNvSpPr>
            <a:spLocks noGrp="1"/>
          </p:cNvSpPr>
          <p:nvPr>
            <p:ph type="title"/>
          </p:nvPr>
        </p:nvSpPr>
        <p:spPr/>
        <p:txBody>
          <a:bodyPr/>
          <a:lstStyle/>
          <a:p>
            <a:r>
              <a:rPr lang="en-US" dirty="0" smtClean="0">
                <a:solidFill>
                  <a:schemeClr val="tx2">
                    <a:lumMod val="60000"/>
                    <a:lumOff val="40000"/>
                  </a:schemeClr>
                </a:solidFill>
                <a:latin typeface="Angsana New" pitchFamily="18" charset="-34"/>
                <a:cs typeface="Angsana New" pitchFamily="18" charset="-34"/>
              </a:rPr>
              <a:t>The Munich Pact and the Policy of appeasement</a:t>
            </a:r>
            <a:endParaRPr lang="en-US" dirty="0">
              <a:solidFill>
                <a:schemeClr val="tx2">
                  <a:lumMod val="60000"/>
                  <a:lumOff val="40000"/>
                </a:schemeClr>
              </a:solidFill>
              <a:latin typeface="Angsana New" pitchFamily="18" charset="-34"/>
              <a:cs typeface="Angsana New" pitchFamily="18" charset="-34"/>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Horizon">
  <a:themeElements>
    <a:clrScheme name="Horizon">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Horizon">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Horizon">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1305</TotalTime>
  <Words>840</Words>
  <Application>Microsoft Office PowerPoint</Application>
  <PresentationFormat>On-screen Show (4:3)</PresentationFormat>
  <Paragraphs>60</Paragraphs>
  <Slides>20</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Angsana New</vt:lpstr>
      <vt:lpstr>Arial</vt:lpstr>
      <vt:lpstr>Arial Narrow</vt:lpstr>
      <vt:lpstr>Wingdings</vt:lpstr>
      <vt:lpstr>Horizon</vt:lpstr>
      <vt:lpstr>Long term and immediate causes of World War II. </vt:lpstr>
      <vt:lpstr>The Devastation of Europe after World War I and failure of the Versailles Treaty weakened Europe. </vt:lpstr>
      <vt:lpstr>The Great Depression caused widespread poverty and instability in Europe.</vt:lpstr>
      <vt:lpstr>Imperialism</vt:lpstr>
      <vt:lpstr>GERMAN AGGRESSION, 1939</vt:lpstr>
      <vt:lpstr>The Japanese invaded Manchuria in 1931. </vt:lpstr>
      <vt:lpstr>Estonia, Latvia, Lithuania, Finland, and Poland were invaded by the U.S.S.R.</vt:lpstr>
      <vt:lpstr>Appeasement </vt:lpstr>
      <vt:lpstr>The Munich Pact and the Policy of appeasement</vt:lpstr>
      <vt:lpstr>THE RESPONSE OF EUROPE &amp; THE U.S.A.</vt:lpstr>
      <vt:lpstr>The Lend Lease Act </vt:lpstr>
      <vt:lpstr>Isolationism</vt:lpstr>
      <vt:lpstr>September 1, 1939 - Germany invades Poland</vt:lpstr>
      <vt:lpstr>The Lend Lease Act </vt:lpstr>
      <vt:lpstr>ENGLAND AND FRANCE DECLARE WAR</vt:lpstr>
      <vt:lpstr>England and France at war</vt:lpstr>
      <vt:lpstr>The Germans capture Paris, June 22, 1940</vt:lpstr>
      <vt:lpstr>The Battle of Britain</vt:lpstr>
      <vt:lpstr>By December of 1941, the United States would join and uneasy trio: the allies against the axis powers</vt:lpstr>
      <vt:lpstr>     Countries Involved in World War II                          Major Alliances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Aggression Leads to War: The Onset of World War II in Europe</dc:title>
  <dc:creator>Adam</dc:creator>
  <cp:lastModifiedBy>Vickie J. Dean</cp:lastModifiedBy>
  <cp:revision>78</cp:revision>
  <dcterms:created xsi:type="dcterms:W3CDTF">2011-03-03T01:52:33Z</dcterms:created>
  <dcterms:modified xsi:type="dcterms:W3CDTF">2015-03-16T21:01:07Z</dcterms:modified>
</cp:coreProperties>
</file>